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2" r:id="rId3"/>
    <p:sldId id="313" r:id="rId4"/>
    <p:sldId id="318" r:id="rId5"/>
    <p:sldId id="314" r:id="rId6"/>
    <p:sldId id="319" r:id="rId7"/>
    <p:sldId id="315" r:id="rId8"/>
    <p:sldId id="320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21" r:id="rId25"/>
    <p:sldId id="310" r:id="rId26"/>
    <p:sldId id="32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0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9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DE8747-61BC-4799-BA6F-1267A99B2CAC}" type="datetimeFigureOut">
              <a:rPr lang="en-US"/>
              <a:pPr/>
              <a:t>8/24/2017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A993F7-4CFC-4531-B575-C5AC3EDF202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608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07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68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54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12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42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F4E7ED"/>
                </a:solidFill>
              </a:rPr>
              <a:pPr/>
              <a:t>8/24/2017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0275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15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3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4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A4CA-B8C7-4F59-8D8C-4386AED54111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D474-8111-4C03-A585-F7A721396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DE8747-61BC-4799-BA6F-1267A99B2CAC}" type="datetimeFigureOut">
              <a:rPr lang="en-US" smtClean="0">
                <a:solidFill>
                  <a:srgbClr val="B13F9A"/>
                </a:solidFill>
              </a:rPr>
              <a:pPr/>
              <a:t>8/24/2017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A993F7-4CFC-4531-B575-C5AC3EDF202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6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core.ecu.edu/chem/chemlab/equipment/images/beaker.jpg&amp;imgrefurl=http://core.ecu.edu/chem/chemlab/equipment/ebeaker.htm&amp;h=400&amp;w=357&amp;sz=26&amp;hl=en&amp;start=1&amp;tbnid=4nse1tcrFMw8SM:&amp;tbnh=124&amp;tbnw=111&amp;prev=/images?q=beaker&amp;svnum=10&amp;hl=en&amp;lr=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f0ekh8F7ypTRLM&amp;tbnid=btIWUzIYFJdfDM:&amp;ved=0CAUQjRw&amp;url=http://water.me.vccs.edu/courses/env211/lesson4_2.htm&amp;ei=SK4tUoj1AdHC2gWH9oGwAQ&amp;psig=AFQjCNEqKXm7zmP7SnlIbdl-kcEgVXul7Q&amp;ust=137881182245021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f0ekh8F7ypTRLM&amp;tbnid=btIWUzIYFJdfDM:&amp;ved=0CAUQjRw&amp;url=http://water.me.vccs.edu/courses/env211/lesson4_2.htm&amp;ei=SK4tUoj1AdHC2gWH9oGwAQ&amp;psig=AFQjCNEqKXm7zmP7SnlIbdl-kcEgVXul7Q&amp;ust=137881182245021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&amp;esrc=s&amp;frm=1&amp;source=images&amp;cd=&amp;cad=rja&amp;docid=Sh5DojM-hAm_iM&amp;tbnid=NVzM6MJbGgwg4M:&amp;ved=0CAUQjRw&amp;url=http://www.austincc.edu/biocr/1406/labm/ex1/prelab_1_6.htm&amp;ei=kK0tUq2yDIWN2gXfiIC4DA&amp;psig=AFQjCNGxd9ZyI9borhTqgKH6BQjnTFr6Gw&amp;ust=137881163306388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&amp;esrc=s&amp;frm=1&amp;source=images&amp;cd=&amp;cad=rja&amp;docid=Sh5DojM-hAm_iM&amp;tbnid=NVzM6MJbGgwg4M:&amp;ved=0CAUQjRw&amp;url=http://www.austincc.edu/biocr/1406/labm/ex1/prelab_1_6.htm&amp;ei=kK0tUq2yDIWN2gXfiIC4DA&amp;psig=AFQjCNGxd9ZyI9borhTqgKH6BQjnTFr6Gw&amp;ust=13788116330638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926" y="152400"/>
            <a:ext cx="5105400" cy="2133600"/>
          </a:xfrm>
        </p:spPr>
        <p:txBody>
          <a:bodyPr/>
          <a:lstStyle/>
          <a:p>
            <a:r>
              <a:rPr lang="en-US" sz="4800" dirty="0" smtClean="0"/>
              <a:t>Place value and rounding numbers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4809" y="2209800"/>
            <a:ext cx="5571978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6354.2178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175239" y="3581400"/>
            <a:ext cx="532133" cy="3200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thousands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372" y="3581400"/>
            <a:ext cx="532133" cy="291850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hundreds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3581400"/>
            <a:ext cx="532133" cy="297168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tens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5445" y="3590545"/>
            <a:ext cx="532133" cy="291850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ones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4030" y="3590545"/>
            <a:ext cx="532133" cy="3200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tenths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6521" y="3519742"/>
            <a:ext cx="462627" cy="31626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thousandths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4467" y="3352801"/>
            <a:ext cx="497316" cy="34381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hundredths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3500870"/>
            <a:ext cx="740587" cy="3200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Ten-thousandths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s00731_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76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bs00731_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676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bs00731_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676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25908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45720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7391400" y="1219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7315200" y="2362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6553200" y="15240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228600" y="1828800"/>
            <a:ext cx="2057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Three targets with three arrows each to shoot.</a:t>
            </a:r>
          </a:p>
        </p:txBody>
      </p:sp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457200" y="457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Can you hit the bull's-eye?</a:t>
            </a: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2514600" y="3657600"/>
            <a:ext cx="1692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000066"/>
                </a:solidFill>
                <a:latin typeface="Comic Sans MS" pitchFamily="66" charset="0"/>
              </a:rPr>
              <a:t>Both accurate and precise</a:t>
            </a: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4724400" y="36576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000066"/>
                </a:solidFill>
                <a:latin typeface="Comic Sans MS" pitchFamily="66" charset="0"/>
              </a:rPr>
              <a:t>Precise but not accurate</a:t>
            </a: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6781800" y="3657600"/>
            <a:ext cx="1692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000066"/>
                </a:solidFill>
                <a:latin typeface="Comic Sans MS" pitchFamily="66" charset="0"/>
              </a:rPr>
              <a:t>Neither accurate nor precise</a:t>
            </a:r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228600" y="3810000"/>
            <a:ext cx="1997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do they compare?</a:t>
            </a:r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1219200" y="5715000"/>
            <a:ext cx="654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Can you define accuracy vs. precision?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0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2437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43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437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43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 animBg="1"/>
      <p:bldP spid="243728" grpId="0"/>
      <p:bldP spid="243729" grpId="0"/>
      <p:bldP spid="243730" grpId="0"/>
      <p:bldP spid="243733" grpId="0"/>
      <p:bldP spid="2437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pitchFamily="-111" charset="-128"/>
              </a:rPr>
              <a:t>Accuracy and Precision</a:t>
            </a:r>
          </a:p>
        </p:txBody>
      </p:sp>
      <p:sp>
        <p:nvSpPr>
          <p:cNvPr id="88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60513"/>
            <a:ext cx="5867400" cy="91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800" dirty="0" smtClean="0">
                <a:ea typeface="ＭＳ Ｐゴシック" pitchFamily="-111" charset="-128"/>
              </a:rPr>
              <a:t>Accurate and Precise</a:t>
            </a:r>
          </a:p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endParaRPr lang="en-US" sz="4800" dirty="0" smtClean="0">
              <a:ea typeface="ＭＳ Ｐゴシック" pitchFamily="-111" charset="-128"/>
            </a:endParaRPr>
          </a:p>
        </p:txBody>
      </p:sp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2362200" y="2819400"/>
            <a:ext cx="3962400" cy="35052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3822700" y="4183063"/>
            <a:ext cx="1041400" cy="92075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Text Box 11"/>
          <p:cNvSpPr txBox="1">
            <a:spLocks noChangeArrowheads="1"/>
          </p:cNvSpPr>
          <p:nvPr/>
        </p:nvSpPr>
        <p:spPr bwMode="auto">
          <a:xfrm>
            <a:off x="3951288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3300"/>
                </a:solidFill>
                <a:latin typeface="Times New Roman" pitchFamily="-111" charset="0"/>
              </a:rPr>
              <a:t>x</a:t>
            </a:r>
          </a:p>
        </p:txBody>
      </p:sp>
      <p:sp>
        <p:nvSpPr>
          <p:cNvPr id="88071" name="Text Box 12"/>
          <p:cNvSpPr txBox="1">
            <a:spLocks noChangeArrowheads="1"/>
          </p:cNvSpPr>
          <p:nvPr/>
        </p:nvSpPr>
        <p:spPr bwMode="auto">
          <a:xfrm>
            <a:off x="4159250" y="404018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3300"/>
                </a:solidFill>
                <a:latin typeface="Times New Roman" pitchFamily="-111" charset="0"/>
              </a:rPr>
              <a:t>x</a:t>
            </a:r>
          </a:p>
        </p:txBody>
      </p:sp>
      <p:sp>
        <p:nvSpPr>
          <p:cNvPr id="88072" name="Text Box 13"/>
          <p:cNvSpPr txBox="1">
            <a:spLocks noChangeArrowheads="1"/>
          </p:cNvSpPr>
          <p:nvPr/>
        </p:nvSpPr>
        <p:spPr bwMode="auto">
          <a:xfrm>
            <a:off x="3951288" y="404018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3300"/>
                </a:solidFill>
                <a:latin typeface="Times New Roman" pitchFamily="-111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9331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Accuracy and Precision</a:t>
            </a: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76300" y="1431926"/>
            <a:ext cx="5867400" cy="190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800" dirty="0" smtClean="0">
                <a:ea typeface="ＭＳ Ｐゴシック" pitchFamily="-111" charset="-128"/>
              </a:rPr>
              <a:t> </a:t>
            </a:r>
            <a:r>
              <a:rPr lang="en-US" sz="4800" dirty="0" smtClean="0">
                <a:ea typeface="ＭＳ Ｐゴシック" pitchFamily="-111" charset="-128"/>
              </a:rPr>
              <a:t>Precise, but </a:t>
            </a:r>
            <a:r>
              <a:rPr lang="en-US" sz="4800" dirty="0" smtClean="0">
                <a:ea typeface="ＭＳ Ｐゴシック" pitchFamily="-111" charset="-128"/>
              </a:rPr>
              <a:t>they </a:t>
            </a:r>
            <a:r>
              <a:rPr lang="en-US" sz="4800" dirty="0" smtClean="0">
                <a:ea typeface="ＭＳ Ｐゴシック" pitchFamily="-111" charset="-128"/>
              </a:rPr>
              <a:t>are not accurate</a:t>
            </a:r>
            <a:endParaRPr lang="en-US" sz="48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endParaRPr lang="en-US" sz="4800" dirty="0" smtClean="0">
              <a:ea typeface="ＭＳ Ｐゴシック" pitchFamily="-111" charset="-128"/>
            </a:endParaRPr>
          </a:p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endParaRPr lang="en-US" sz="4800" dirty="0" smtClean="0">
              <a:ea typeface="ＭＳ Ｐゴシック" pitchFamily="-111" charset="-128"/>
            </a:endParaRPr>
          </a:p>
        </p:txBody>
      </p:sp>
      <p:sp>
        <p:nvSpPr>
          <p:cNvPr id="89092" name="Oval 11"/>
          <p:cNvSpPr>
            <a:spLocks noChangeArrowheads="1"/>
          </p:cNvSpPr>
          <p:nvPr/>
        </p:nvSpPr>
        <p:spPr bwMode="auto">
          <a:xfrm>
            <a:off x="3124200" y="3521075"/>
            <a:ext cx="3124200" cy="30321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12"/>
          <p:cNvSpPr>
            <a:spLocks noChangeArrowheads="1"/>
          </p:cNvSpPr>
          <p:nvPr/>
        </p:nvSpPr>
        <p:spPr bwMode="auto">
          <a:xfrm>
            <a:off x="4275138" y="4700588"/>
            <a:ext cx="822325" cy="7969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Text Box 13"/>
          <p:cNvSpPr txBox="1">
            <a:spLocks noChangeArrowheads="1"/>
          </p:cNvSpPr>
          <p:nvPr/>
        </p:nvSpPr>
        <p:spPr bwMode="auto">
          <a:xfrm flipV="1">
            <a:off x="3810000" y="3460750"/>
            <a:ext cx="72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89095" name="Text Box 14"/>
          <p:cNvSpPr txBox="1">
            <a:spLocks noChangeArrowheads="1"/>
          </p:cNvSpPr>
          <p:nvPr/>
        </p:nvSpPr>
        <p:spPr bwMode="auto">
          <a:xfrm>
            <a:off x="4440238" y="3535363"/>
            <a:ext cx="7254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89096" name="Text Box 15"/>
          <p:cNvSpPr txBox="1">
            <a:spLocks noChangeArrowheads="1"/>
          </p:cNvSpPr>
          <p:nvPr/>
        </p:nvSpPr>
        <p:spPr bwMode="auto">
          <a:xfrm>
            <a:off x="4275138" y="325913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642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Accuracy and Precision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3271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ea typeface="ＭＳ Ｐゴシック" pitchFamily="-111" charset="-128"/>
              </a:rPr>
              <a:t> Accurate but </a:t>
            </a:r>
            <a:r>
              <a:rPr lang="en-US" sz="4800" dirty="0" smtClean="0">
                <a:ea typeface="ＭＳ Ｐゴシック" pitchFamily="-111" charset="-128"/>
              </a:rPr>
              <a:t>not </a:t>
            </a:r>
            <a:r>
              <a:rPr lang="en-US" sz="4800" dirty="0" smtClean="0">
                <a:ea typeface="ＭＳ Ｐゴシック" pitchFamily="-111" charset="-128"/>
              </a:rPr>
              <a:t>Precise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3124200" y="3521075"/>
            <a:ext cx="3124200" cy="30321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275138" y="4700588"/>
            <a:ext cx="822325" cy="7969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 flipV="1">
            <a:off x="4191000" y="5089525"/>
            <a:ext cx="72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724400" y="4495800"/>
            <a:ext cx="725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114800" y="4495800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23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Accuracy and Precision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85914"/>
            <a:ext cx="7391400" cy="1463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800" dirty="0" smtClean="0">
                <a:ea typeface="ＭＳ Ｐゴシック" pitchFamily="-111" charset="-128"/>
              </a:rPr>
              <a:t>Not Accurate and Not Precise</a:t>
            </a:r>
          </a:p>
        </p:txBody>
      </p:sp>
      <p:sp>
        <p:nvSpPr>
          <p:cNvPr id="91140" name="Oval 17"/>
          <p:cNvSpPr>
            <a:spLocks noChangeArrowheads="1"/>
          </p:cNvSpPr>
          <p:nvPr/>
        </p:nvSpPr>
        <p:spPr bwMode="auto">
          <a:xfrm>
            <a:off x="2514600" y="3505200"/>
            <a:ext cx="3200400" cy="30321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18"/>
          <p:cNvSpPr>
            <a:spLocks noChangeArrowheads="1"/>
          </p:cNvSpPr>
          <p:nvPr/>
        </p:nvSpPr>
        <p:spPr bwMode="auto">
          <a:xfrm>
            <a:off x="3694113" y="4684713"/>
            <a:ext cx="841375" cy="796925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Text Box 19"/>
          <p:cNvSpPr txBox="1">
            <a:spLocks noChangeArrowheads="1"/>
          </p:cNvSpPr>
          <p:nvPr/>
        </p:nvSpPr>
        <p:spPr bwMode="auto">
          <a:xfrm>
            <a:off x="3019425" y="3592513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91143" name="Text Box 20"/>
          <p:cNvSpPr txBox="1">
            <a:spLocks noChangeArrowheads="1"/>
          </p:cNvSpPr>
          <p:nvPr/>
        </p:nvSpPr>
        <p:spPr bwMode="auto">
          <a:xfrm>
            <a:off x="4703763" y="3929063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  <p:sp>
        <p:nvSpPr>
          <p:cNvPr id="91144" name="Text Box 21"/>
          <p:cNvSpPr txBox="1">
            <a:spLocks noChangeArrowheads="1"/>
          </p:cNvSpPr>
          <p:nvPr/>
        </p:nvSpPr>
        <p:spPr bwMode="auto">
          <a:xfrm>
            <a:off x="3429000" y="5638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FF33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6092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>
                <a:ea typeface="ＭＳ Ｐゴシック" pitchFamily="-111" charset="-128"/>
              </a:rPr>
              <a:t>Precision of Lab Equipment</a:t>
            </a:r>
            <a:r>
              <a:rPr lang="en-US" sz="4600" dirty="0" smtClean="0">
                <a:ea typeface="ＭＳ Ｐゴシック" pitchFamily="-111" charset="-128"/>
              </a:rPr>
              <a:t/>
            </a:r>
            <a:br>
              <a:rPr lang="en-US" sz="4600" dirty="0" smtClean="0">
                <a:ea typeface="ＭＳ Ｐゴシック" pitchFamily="-111" charset="-128"/>
              </a:rPr>
            </a:br>
            <a:endParaRPr lang="en-US" sz="4600" dirty="0" smtClean="0">
              <a:ea typeface="ＭＳ Ｐゴシック" pitchFamily="-111" charset="-128"/>
            </a:endParaRPr>
          </a:p>
        </p:txBody>
      </p:sp>
      <p:sp>
        <p:nvSpPr>
          <p:cNvPr id="99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100" smtClean="0">
                <a:ea typeface="ＭＳ Ｐゴシック" pitchFamily="-111" charset="-128"/>
              </a:rPr>
              <a:t> Precision refers to the </a:t>
            </a:r>
            <a:r>
              <a:rPr lang="en-US" sz="4100" smtClean="0">
                <a:solidFill>
                  <a:srgbClr val="FF3300"/>
                </a:solidFill>
                <a:ea typeface="ＭＳ Ｐゴシック" pitchFamily="-111" charset="-128"/>
              </a:rPr>
              <a:t>reproducibility</a:t>
            </a:r>
            <a:r>
              <a:rPr lang="en-US" sz="4100" smtClean="0">
                <a:ea typeface="ＭＳ Ｐゴシック" pitchFamily="-111" charset="-128"/>
              </a:rPr>
              <a:t> of data</a:t>
            </a:r>
          </a:p>
          <a:p>
            <a:pPr eaLnBrk="1" hangingPunct="1"/>
            <a:r>
              <a:rPr lang="en-US" sz="4100" smtClean="0">
                <a:ea typeface="ＭＳ Ｐゴシック" pitchFamily="-111" charset="-128"/>
              </a:rPr>
              <a:t> The more precise a piece of equipment, the more likely you are to get the same measurement repeatedly.</a:t>
            </a:r>
          </a:p>
        </p:txBody>
      </p:sp>
    </p:spTree>
    <p:extLst>
      <p:ext uri="{BB962C8B-B14F-4D97-AF65-F5344CB8AC3E}">
        <p14:creationId xmlns:p14="http://schemas.microsoft.com/office/powerpoint/2010/main" val="34320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smtClean="0">
                <a:ea typeface="ＭＳ Ｐゴシック" pitchFamily="-111" charset="-128"/>
              </a:rPr>
              <a:t>Precision of Lab Equipment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4114800"/>
          </a:xfrm>
        </p:spPr>
        <p:txBody>
          <a:bodyPr>
            <a:noAutofit/>
          </a:bodyPr>
          <a:lstStyle/>
          <a:p>
            <a:r>
              <a:rPr lang="en-US" dirty="0" smtClean="0">
                <a:ea typeface="ＭＳ Ｐゴシック" pitchFamily="-111" charset="-128"/>
              </a:rPr>
              <a:t>When you look at a piece of equipment, first look at its graduations (markings) and try to find out what the lines mean.  </a:t>
            </a: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1" charset="-128"/>
              </a:rPr>
              <a:t> 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</a:rPr>
              <a:t>The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more precise </a:t>
            </a:r>
            <a:r>
              <a:rPr lang="en-US" dirty="0" smtClean="0">
                <a:ea typeface="ＭＳ Ｐゴシック" pitchFamily="-111" charset="-128"/>
              </a:rPr>
              <a:t>piece of equipment has the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smallest increment </a:t>
            </a:r>
            <a:r>
              <a:rPr lang="en-US" dirty="0" smtClean="0">
                <a:ea typeface="ＭＳ Ｐゴシック" pitchFamily="-111" charset="-128"/>
              </a:rPr>
              <a:t>change between the markings</a:t>
            </a:r>
          </a:p>
          <a:p>
            <a:pPr eaLnBrk="1" hangingPunct="1"/>
            <a:endParaRPr lang="en-US" dirty="0">
              <a:ea typeface="ＭＳ Ｐゴシック" pitchFamily="-111" charset="-128"/>
            </a:endParaRPr>
          </a:p>
          <a:p>
            <a:r>
              <a:rPr lang="en-US" dirty="0" smtClean="0">
                <a:ea typeface="ＭＳ Ｐゴシック" pitchFamily="-111" charset="-128"/>
              </a:rPr>
              <a:t>Usually the piece of equipment with the more graduations (lines) is the more precise.</a:t>
            </a: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  <a:p>
            <a:pPr lvl="1" eaLnBrk="1" hangingPunct="1">
              <a:buFont typeface="Wingdings" pitchFamily="-111" charset="2"/>
              <a:buNone/>
            </a:pPr>
            <a:endParaRPr lang="en-US" sz="3200" dirty="0" smtClean="0"/>
          </a:p>
          <a:p>
            <a:pPr eaLnBrk="1" hangingPunct="1">
              <a:buFont typeface="Wingdings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1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smtClean="0">
                <a:ea typeface="ＭＳ Ｐゴシック" pitchFamily="-111" charset="-128"/>
              </a:rPr>
              <a:t>Precision of Lab Equipment</a:t>
            </a: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2057400" y="1052513"/>
            <a:ext cx="1295400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28" name="Line 5"/>
          <p:cNvSpPr>
            <a:spLocks noChangeShapeType="1"/>
          </p:cNvSpPr>
          <p:nvPr/>
        </p:nvSpPr>
        <p:spPr bwMode="auto">
          <a:xfrm>
            <a:off x="2057400" y="15097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29" name="Line 6"/>
          <p:cNvSpPr>
            <a:spLocks noChangeShapeType="1"/>
          </p:cNvSpPr>
          <p:nvPr/>
        </p:nvSpPr>
        <p:spPr bwMode="auto">
          <a:xfrm>
            <a:off x="2362200" y="1738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0" name="Line 7"/>
          <p:cNvSpPr>
            <a:spLocks noChangeShapeType="1"/>
          </p:cNvSpPr>
          <p:nvPr/>
        </p:nvSpPr>
        <p:spPr bwMode="auto">
          <a:xfrm>
            <a:off x="2362200" y="1966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1" name="Line 8"/>
          <p:cNvSpPr>
            <a:spLocks noChangeShapeType="1"/>
          </p:cNvSpPr>
          <p:nvPr/>
        </p:nvSpPr>
        <p:spPr bwMode="auto">
          <a:xfrm>
            <a:off x="2362200" y="2195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2" name="Line 9"/>
          <p:cNvSpPr>
            <a:spLocks noChangeShapeType="1"/>
          </p:cNvSpPr>
          <p:nvPr/>
        </p:nvSpPr>
        <p:spPr bwMode="auto">
          <a:xfrm>
            <a:off x="2362200" y="2424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3" name="Line 10"/>
          <p:cNvSpPr>
            <a:spLocks noChangeShapeType="1"/>
          </p:cNvSpPr>
          <p:nvPr/>
        </p:nvSpPr>
        <p:spPr bwMode="auto">
          <a:xfrm>
            <a:off x="2133600" y="2652713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4" name="Line 11"/>
          <p:cNvSpPr>
            <a:spLocks noChangeShapeType="1"/>
          </p:cNvSpPr>
          <p:nvPr/>
        </p:nvSpPr>
        <p:spPr bwMode="auto">
          <a:xfrm>
            <a:off x="2362200" y="2881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5" name="Line 12"/>
          <p:cNvSpPr>
            <a:spLocks noChangeShapeType="1"/>
          </p:cNvSpPr>
          <p:nvPr/>
        </p:nvSpPr>
        <p:spPr bwMode="auto">
          <a:xfrm>
            <a:off x="2362200" y="3109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6" name="Line 13"/>
          <p:cNvSpPr>
            <a:spLocks noChangeShapeType="1"/>
          </p:cNvSpPr>
          <p:nvPr/>
        </p:nvSpPr>
        <p:spPr bwMode="auto">
          <a:xfrm>
            <a:off x="2362200" y="3338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7" name="Line 14"/>
          <p:cNvSpPr>
            <a:spLocks noChangeShapeType="1"/>
          </p:cNvSpPr>
          <p:nvPr/>
        </p:nvSpPr>
        <p:spPr bwMode="auto">
          <a:xfrm>
            <a:off x="2362200" y="3567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8" name="Line 15"/>
          <p:cNvSpPr>
            <a:spLocks noChangeShapeType="1"/>
          </p:cNvSpPr>
          <p:nvPr/>
        </p:nvSpPr>
        <p:spPr bwMode="auto">
          <a:xfrm>
            <a:off x="2057400" y="37957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39" name="Line 16"/>
          <p:cNvSpPr>
            <a:spLocks noChangeShapeType="1"/>
          </p:cNvSpPr>
          <p:nvPr/>
        </p:nvSpPr>
        <p:spPr bwMode="auto">
          <a:xfrm>
            <a:off x="2362200" y="4024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0" name="Line 17"/>
          <p:cNvSpPr>
            <a:spLocks noChangeShapeType="1"/>
          </p:cNvSpPr>
          <p:nvPr/>
        </p:nvSpPr>
        <p:spPr bwMode="auto">
          <a:xfrm>
            <a:off x="2362200" y="4252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1" name="Line 18"/>
          <p:cNvSpPr>
            <a:spLocks noChangeShapeType="1"/>
          </p:cNvSpPr>
          <p:nvPr/>
        </p:nvSpPr>
        <p:spPr bwMode="auto">
          <a:xfrm>
            <a:off x="2362200" y="4481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2" name="Line 19"/>
          <p:cNvSpPr>
            <a:spLocks noChangeShapeType="1"/>
          </p:cNvSpPr>
          <p:nvPr/>
        </p:nvSpPr>
        <p:spPr bwMode="auto">
          <a:xfrm>
            <a:off x="2362200" y="4710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3" name="Line 20"/>
          <p:cNvSpPr>
            <a:spLocks noChangeShapeType="1"/>
          </p:cNvSpPr>
          <p:nvPr/>
        </p:nvSpPr>
        <p:spPr bwMode="auto">
          <a:xfrm>
            <a:off x="2362200" y="1281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2895600" y="3414713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000"/>
              <a:t>20</a:t>
            </a:r>
          </a:p>
        </p:txBody>
      </p:sp>
      <p:sp>
        <p:nvSpPr>
          <p:cNvPr id="103445" name="Text Box 22"/>
          <p:cNvSpPr txBox="1">
            <a:spLocks noChangeArrowheads="1"/>
          </p:cNvSpPr>
          <p:nvPr/>
        </p:nvSpPr>
        <p:spPr bwMode="auto">
          <a:xfrm>
            <a:off x="2895600" y="1128713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000"/>
              <a:t>30</a:t>
            </a:r>
          </a:p>
        </p:txBody>
      </p:sp>
      <p:sp>
        <p:nvSpPr>
          <p:cNvPr id="103446" name="Text Box 23"/>
          <p:cNvSpPr txBox="1">
            <a:spLocks noChangeArrowheads="1"/>
          </p:cNvSpPr>
          <p:nvPr/>
        </p:nvSpPr>
        <p:spPr bwMode="auto">
          <a:xfrm>
            <a:off x="1255712" y="5091113"/>
            <a:ext cx="3235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3300"/>
                </a:solidFill>
              </a:rPr>
              <a:t>Increment</a:t>
            </a:r>
            <a:r>
              <a:rPr lang="en-US" sz="3200">
                <a:solidFill>
                  <a:srgbClr val="FF3300"/>
                </a:solidFill>
              </a:rPr>
              <a:t> = 1 mL</a:t>
            </a:r>
          </a:p>
        </p:txBody>
      </p:sp>
      <p:sp>
        <p:nvSpPr>
          <p:cNvPr id="103447" name="Rectangle 24"/>
          <p:cNvSpPr>
            <a:spLocks noChangeArrowheads="1"/>
          </p:cNvSpPr>
          <p:nvPr/>
        </p:nvSpPr>
        <p:spPr bwMode="auto">
          <a:xfrm>
            <a:off x="6062662" y="1052513"/>
            <a:ext cx="1295400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48" name="Line 25"/>
          <p:cNvSpPr>
            <a:spLocks noChangeShapeType="1"/>
          </p:cNvSpPr>
          <p:nvPr/>
        </p:nvSpPr>
        <p:spPr bwMode="auto">
          <a:xfrm>
            <a:off x="6062662" y="15097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49" name="Line 26"/>
          <p:cNvSpPr>
            <a:spLocks noChangeShapeType="1"/>
          </p:cNvSpPr>
          <p:nvPr/>
        </p:nvSpPr>
        <p:spPr bwMode="auto">
          <a:xfrm>
            <a:off x="6367462" y="1738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0" name="Line 27"/>
          <p:cNvSpPr>
            <a:spLocks noChangeShapeType="1"/>
          </p:cNvSpPr>
          <p:nvPr/>
        </p:nvSpPr>
        <p:spPr bwMode="auto">
          <a:xfrm>
            <a:off x="6367462" y="1966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1" name="Line 28"/>
          <p:cNvSpPr>
            <a:spLocks noChangeShapeType="1"/>
          </p:cNvSpPr>
          <p:nvPr/>
        </p:nvSpPr>
        <p:spPr bwMode="auto">
          <a:xfrm>
            <a:off x="6367462" y="2195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2" name="Line 29"/>
          <p:cNvSpPr>
            <a:spLocks noChangeShapeType="1"/>
          </p:cNvSpPr>
          <p:nvPr/>
        </p:nvSpPr>
        <p:spPr bwMode="auto">
          <a:xfrm>
            <a:off x="6367462" y="2424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3" name="Line 30"/>
          <p:cNvSpPr>
            <a:spLocks noChangeShapeType="1"/>
          </p:cNvSpPr>
          <p:nvPr/>
        </p:nvSpPr>
        <p:spPr bwMode="auto">
          <a:xfrm>
            <a:off x="6367462" y="2881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4" name="Line 31"/>
          <p:cNvSpPr>
            <a:spLocks noChangeShapeType="1"/>
          </p:cNvSpPr>
          <p:nvPr/>
        </p:nvSpPr>
        <p:spPr bwMode="auto">
          <a:xfrm>
            <a:off x="6367462" y="3109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5" name="Line 32"/>
          <p:cNvSpPr>
            <a:spLocks noChangeShapeType="1"/>
          </p:cNvSpPr>
          <p:nvPr/>
        </p:nvSpPr>
        <p:spPr bwMode="auto">
          <a:xfrm>
            <a:off x="6367462" y="3338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6" name="Line 33"/>
          <p:cNvSpPr>
            <a:spLocks noChangeShapeType="1"/>
          </p:cNvSpPr>
          <p:nvPr/>
        </p:nvSpPr>
        <p:spPr bwMode="auto">
          <a:xfrm>
            <a:off x="6367462" y="3567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7" name="Line 34"/>
          <p:cNvSpPr>
            <a:spLocks noChangeShapeType="1"/>
          </p:cNvSpPr>
          <p:nvPr/>
        </p:nvSpPr>
        <p:spPr bwMode="auto">
          <a:xfrm>
            <a:off x="6062662" y="37957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8" name="Line 35"/>
          <p:cNvSpPr>
            <a:spLocks noChangeShapeType="1"/>
          </p:cNvSpPr>
          <p:nvPr/>
        </p:nvSpPr>
        <p:spPr bwMode="auto">
          <a:xfrm>
            <a:off x="6367462" y="40243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59" name="Line 36"/>
          <p:cNvSpPr>
            <a:spLocks noChangeShapeType="1"/>
          </p:cNvSpPr>
          <p:nvPr/>
        </p:nvSpPr>
        <p:spPr bwMode="auto">
          <a:xfrm>
            <a:off x="6367462" y="4252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0" name="Line 37"/>
          <p:cNvSpPr>
            <a:spLocks noChangeShapeType="1"/>
          </p:cNvSpPr>
          <p:nvPr/>
        </p:nvSpPr>
        <p:spPr bwMode="auto">
          <a:xfrm>
            <a:off x="6367462" y="44815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1" name="Line 38"/>
          <p:cNvSpPr>
            <a:spLocks noChangeShapeType="1"/>
          </p:cNvSpPr>
          <p:nvPr/>
        </p:nvSpPr>
        <p:spPr bwMode="auto">
          <a:xfrm>
            <a:off x="6367462" y="4710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2" name="Line 39"/>
          <p:cNvSpPr>
            <a:spLocks noChangeShapeType="1"/>
          </p:cNvSpPr>
          <p:nvPr/>
        </p:nvSpPr>
        <p:spPr bwMode="auto">
          <a:xfrm>
            <a:off x="6367462" y="12811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3" name="Text Box 40"/>
          <p:cNvSpPr txBox="1">
            <a:spLocks noChangeArrowheads="1"/>
          </p:cNvSpPr>
          <p:nvPr/>
        </p:nvSpPr>
        <p:spPr bwMode="auto">
          <a:xfrm>
            <a:off x="6900862" y="3414713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000"/>
              <a:t>20</a:t>
            </a:r>
          </a:p>
        </p:txBody>
      </p:sp>
      <p:sp>
        <p:nvSpPr>
          <p:cNvPr id="103464" name="Text Box 41"/>
          <p:cNvSpPr txBox="1">
            <a:spLocks noChangeArrowheads="1"/>
          </p:cNvSpPr>
          <p:nvPr/>
        </p:nvSpPr>
        <p:spPr bwMode="auto">
          <a:xfrm>
            <a:off x="6900862" y="1128713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000"/>
              <a:t>22</a:t>
            </a:r>
          </a:p>
        </p:txBody>
      </p:sp>
      <p:sp>
        <p:nvSpPr>
          <p:cNvPr id="103465" name="Line 42"/>
          <p:cNvSpPr>
            <a:spLocks noChangeShapeType="1"/>
          </p:cNvSpPr>
          <p:nvPr/>
        </p:nvSpPr>
        <p:spPr bwMode="auto">
          <a:xfrm>
            <a:off x="6100762" y="26527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6" name="Text Box 43"/>
          <p:cNvSpPr txBox="1">
            <a:spLocks noChangeArrowheads="1"/>
          </p:cNvSpPr>
          <p:nvPr/>
        </p:nvSpPr>
        <p:spPr bwMode="auto">
          <a:xfrm>
            <a:off x="6862762" y="2271713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000"/>
              <a:t>21</a:t>
            </a:r>
          </a:p>
        </p:txBody>
      </p:sp>
      <p:sp>
        <p:nvSpPr>
          <p:cNvPr id="103467" name="Text Box 44"/>
          <p:cNvSpPr txBox="1">
            <a:spLocks noChangeArrowheads="1"/>
          </p:cNvSpPr>
          <p:nvPr/>
        </p:nvSpPr>
        <p:spPr bwMode="auto">
          <a:xfrm>
            <a:off x="5146674" y="5167312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3300"/>
                </a:solidFill>
              </a:rPr>
              <a:t>Increment = 0.2 mL</a:t>
            </a:r>
          </a:p>
        </p:txBody>
      </p:sp>
      <p:sp>
        <p:nvSpPr>
          <p:cNvPr id="103468" name="Line 46"/>
          <p:cNvSpPr>
            <a:spLocks noChangeShapeType="1"/>
          </p:cNvSpPr>
          <p:nvPr/>
        </p:nvSpPr>
        <p:spPr bwMode="auto">
          <a:xfrm>
            <a:off x="5522912" y="3567113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69" name="Text Box 47"/>
          <p:cNvSpPr txBox="1">
            <a:spLocks noChangeArrowheads="1"/>
          </p:cNvSpPr>
          <p:nvPr/>
        </p:nvSpPr>
        <p:spPr bwMode="auto">
          <a:xfrm>
            <a:off x="3978275" y="3206751"/>
            <a:ext cx="127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200">
                <a:solidFill>
                  <a:srgbClr val="FF3300"/>
                </a:solidFill>
              </a:rPr>
              <a:t>20.20</a:t>
            </a:r>
          </a:p>
        </p:txBody>
      </p:sp>
      <p:sp>
        <p:nvSpPr>
          <p:cNvPr id="103470" name="Line 48"/>
          <p:cNvSpPr>
            <a:spLocks noChangeShapeType="1"/>
          </p:cNvSpPr>
          <p:nvPr/>
        </p:nvSpPr>
        <p:spPr bwMode="auto">
          <a:xfrm flipV="1">
            <a:off x="5543550" y="3795713"/>
            <a:ext cx="741362" cy="238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71" name="Text Box 49"/>
          <p:cNvSpPr txBox="1">
            <a:spLocks noChangeArrowheads="1"/>
          </p:cNvSpPr>
          <p:nvPr/>
        </p:nvSpPr>
        <p:spPr bwMode="auto">
          <a:xfrm>
            <a:off x="3998912" y="3673476"/>
            <a:ext cx="127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200">
                <a:solidFill>
                  <a:srgbClr val="FF3300"/>
                </a:solidFill>
              </a:rPr>
              <a:t>20.00</a:t>
            </a:r>
          </a:p>
        </p:txBody>
      </p:sp>
      <p:sp>
        <p:nvSpPr>
          <p:cNvPr id="103472" name="Line 50"/>
          <p:cNvSpPr>
            <a:spLocks noChangeShapeType="1"/>
          </p:cNvSpPr>
          <p:nvPr/>
        </p:nvSpPr>
        <p:spPr bwMode="auto">
          <a:xfrm>
            <a:off x="1484312" y="3546476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73" name="Text Box 51"/>
          <p:cNvSpPr txBox="1">
            <a:spLocks noChangeArrowheads="1"/>
          </p:cNvSpPr>
          <p:nvPr/>
        </p:nvSpPr>
        <p:spPr bwMode="auto">
          <a:xfrm>
            <a:off x="187325" y="3186113"/>
            <a:ext cx="963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</a:rPr>
              <a:t>21.0</a:t>
            </a:r>
          </a:p>
        </p:txBody>
      </p:sp>
      <p:sp>
        <p:nvSpPr>
          <p:cNvPr id="103474" name="Line 52"/>
          <p:cNvSpPr>
            <a:spLocks noChangeShapeType="1"/>
          </p:cNvSpPr>
          <p:nvPr/>
        </p:nvSpPr>
        <p:spPr bwMode="auto">
          <a:xfrm flipV="1">
            <a:off x="1504950" y="3775076"/>
            <a:ext cx="741362" cy="238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475" name="Text Box 53"/>
          <p:cNvSpPr txBox="1">
            <a:spLocks noChangeArrowheads="1"/>
          </p:cNvSpPr>
          <p:nvPr/>
        </p:nvSpPr>
        <p:spPr bwMode="auto">
          <a:xfrm>
            <a:off x="207962" y="3652838"/>
            <a:ext cx="1028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200">
                <a:solidFill>
                  <a:srgbClr val="FF3300"/>
                </a:solidFill>
              </a:rPr>
              <a:t>20.0</a:t>
            </a: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5065712" y="5678488"/>
            <a:ext cx="3352800" cy="555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8000"/>
                </a:solidFill>
                <a:latin typeface="Arial" charset="0"/>
              </a:rPr>
              <a:t>More Precise</a:t>
            </a:r>
            <a:endParaRPr lang="en-US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a)</a:t>
            </a:r>
          </a:p>
        </p:txBody>
      </p:sp>
      <p:pic>
        <p:nvPicPr>
          <p:cNvPr id="104451" name="Picture 5" descr="bea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2387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946525" y="3281363"/>
            <a:ext cx="69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pic>
        <p:nvPicPr>
          <p:cNvPr id="104453" name="Picture 10" descr="gcyli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5" name="Oval 11"/>
          <p:cNvSpPr>
            <a:spLocks noChangeArrowheads="1"/>
          </p:cNvSpPr>
          <p:nvPr/>
        </p:nvSpPr>
        <p:spPr bwMode="auto">
          <a:xfrm>
            <a:off x="5029200" y="1447800"/>
            <a:ext cx="3276600" cy="43434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533400" y="5410200"/>
            <a:ext cx="7483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500">
                <a:solidFill>
                  <a:srgbClr val="FF3300"/>
                </a:solidFill>
              </a:rPr>
              <a:t>More graduations – your measurements will be more precise</a:t>
            </a:r>
          </a:p>
        </p:txBody>
      </p:sp>
    </p:spTree>
    <p:extLst>
      <p:ext uri="{BB962C8B-B14F-4D97-AF65-F5344CB8AC3E}">
        <p14:creationId xmlns:p14="http://schemas.microsoft.com/office/powerpoint/2010/main" val="243849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5" grpId="0" animBg="1"/>
      <p:bldP spid="2211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-40481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b)</a:t>
            </a:r>
          </a:p>
        </p:txBody>
      </p:sp>
      <p:pic>
        <p:nvPicPr>
          <p:cNvPr id="105475" name="Picture 5" descr="gcyli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3716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6" name="Picture 7" descr="buret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43000"/>
            <a:ext cx="426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Text Box 8"/>
          <p:cNvSpPr txBox="1">
            <a:spLocks noChangeArrowheads="1"/>
          </p:cNvSpPr>
          <p:nvPr/>
        </p:nvSpPr>
        <p:spPr bwMode="auto">
          <a:xfrm>
            <a:off x="4467225" y="2747963"/>
            <a:ext cx="69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sp>
        <p:nvSpPr>
          <p:cNvPr id="230409" name="Oval 9"/>
          <p:cNvSpPr>
            <a:spLocks noChangeArrowheads="1"/>
          </p:cNvSpPr>
          <p:nvPr/>
        </p:nvSpPr>
        <p:spPr bwMode="auto">
          <a:xfrm>
            <a:off x="4933950" y="914400"/>
            <a:ext cx="3276600" cy="43434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438150" y="5013325"/>
            <a:ext cx="7483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500">
                <a:solidFill>
                  <a:srgbClr val="FF3300"/>
                </a:solidFill>
              </a:rPr>
              <a:t>More graduations – your measurements will be more precise</a:t>
            </a:r>
          </a:p>
        </p:txBody>
      </p:sp>
    </p:spTree>
    <p:extLst>
      <p:ext uri="{BB962C8B-B14F-4D97-AF65-F5344CB8AC3E}">
        <p14:creationId xmlns:p14="http://schemas.microsoft.com/office/powerpoint/2010/main" val="97214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9" grpId="0" animBg="1"/>
      <p:bldP spid="230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381000"/>
            <a:ext cx="3133578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56413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</a:rPr>
              <a:t>Round the number to the nearest hundred.</a:t>
            </a:r>
            <a:endParaRPr lang="en-US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3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</a:rPr>
              <a:t>c)</a:t>
            </a:r>
          </a:p>
        </p:txBody>
      </p:sp>
      <p:pic>
        <p:nvPicPr>
          <p:cNvPr id="106499" name="Picture 6" descr="ERLENM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35337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0" name="Picture 8" descr="Erlenmeyer flas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1447800"/>
            <a:ext cx="26257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Text Box 9"/>
          <p:cNvSpPr txBox="1">
            <a:spLocks noChangeArrowheads="1"/>
          </p:cNvSpPr>
          <p:nvPr/>
        </p:nvSpPr>
        <p:spPr bwMode="auto">
          <a:xfrm>
            <a:off x="4343400" y="3581400"/>
            <a:ext cx="69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sp>
        <p:nvSpPr>
          <p:cNvPr id="231434" name="Oval 10"/>
          <p:cNvSpPr>
            <a:spLocks noChangeArrowheads="1"/>
          </p:cNvSpPr>
          <p:nvPr/>
        </p:nvSpPr>
        <p:spPr bwMode="auto">
          <a:xfrm>
            <a:off x="1371600" y="838200"/>
            <a:ext cx="3276600" cy="43434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533400" y="5410200"/>
            <a:ext cx="7483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FF3300"/>
                </a:solidFill>
              </a:rPr>
              <a:t>More graduations – your measurements will be more precise</a:t>
            </a:r>
          </a:p>
        </p:txBody>
      </p:sp>
    </p:spTree>
    <p:extLst>
      <p:ext uri="{BB962C8B-B14F-4D97-AF65-F5344CB8AC3E}">
        <p14:creationId xmlns:p14="http://schemas.microsoft.com/office/powerpoint/2010/main" val="28794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4" grpId="0" animBg="1"/>
      <p:bldP spid="2314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d)</a:t>
            </a:r>
          </a:p>
        </p:txBody>
      </p:sp>
      <p:pic>
        <p:nvPicPr>
          <p:cNvPr id="107523" name="Picture 5" descr="florence-fl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26289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4" name="Picture 7" descr="gcylin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Text Box 8"/>
          <p:cNvSpPr txBox="1">
            <a:spLocks noChangeArrowheads="1"/>
          </p:cNvSpPr>
          <p:nvPr/>
        </p:nvSpPr>
        <p:spPr bwMode="auto">
          <a:xfrm>
            <a:off x="4556125" y="3814763"/>
            <a:ext cx="69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sp>
        <p:nvSpPr>
          <p:cNvPr id="232457" name="Oval 9"/>
          <p:cNvSpPr>
            <a:spLocks noChangeArrowheads="1"/>
          </p:cNvSpPr>
          <p:nvPr/>
        </p:nvSpPr>
        <p:spPr bwMode="auto">
          <a:xfrm>
            <a:off x="5029200" y="1447800"/>
            <a:ext cx="3276600" cy="43434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533400" y="5410200"/>
            <a:ext cx="7483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2pPr>
            <a:lvl3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3pPr>
            <a:lvl4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4pPr>
            <a:lvl5pPr eaLnBrk="0" hangingPunct="0"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3500">
                <a:solidFill>
                  <a:srgbClr val="FF3300"/>
                </a:solidFill>
              </a:rPr>
              <a:t>More graduations – your measurements will be more precise</a:t>
            </a:r>
          </a:p>
        </p:txBody>
      </p:sp>
    </p:spTree>
    <p:extLst>
      <p:ext uri="{BB962C8B-B14F-4D97-AF65-F5344CB8AC3E}">
        <p14:creationId xmlns:p14="http://schemas.microsoft.com/office/powerpoint/2010/main" val="30366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7" grpId="0" animBg="1"/>
      <p:bldP spid="2324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Precisely: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3000"/>
            <a:ext cx="7772400" cy="106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markings = 1 mL</a:t>
            </a:r>
          </a:p>
          <a:p>
            <a:pPr marL="0" indent="0">
              <a:buNone/>
            </a:pPr>
            <a:r>
              <a:rPr lang="en-US" dirty="0" smtClean="0"/>
              <a:t>precision = 0.1 mL</a:t>
            </a:r>
            <a:endParaRPr lang="en-US" dirty="0"/>
          </a:p>
        </p:txBody>
      </p:sp>
      <p:pic>
        <p:nvPicPr>
          <p:cNvPr id="4" name="irc_mi" descr="https://encrypted-tbn2.gstatic.com/images?q=tbn:ANd9GcTzhiZRFR3zVFPzo70wDyWYeKS8fQCjZ_zgzl8uwX5b5gpR64T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517966"/>
            <a:ext cx="3219450" cy="34350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91000" y="2057400"/>
            <a:ext cx="4953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100" b="1" u="sng" dirty="0" smtClean="0"/>
              <a:t>RULE:</a:t>
            </a:r>
            <a:r>
              <a:rPr lang="en-US" b="1" dirty="0" smtClean="0"/>
              <a:t>  </a:t>
            </a:r>
            <a:r>
              <a:rPr lang="en-US" dirty="0" smtClean="0"/>
              <a:t>All markings shown + 1 estimated digit is the precision of the equipment. </a:t>
            </a:r>
          </a:p>
          <a:p>
            <a:endParaRPr lang="en-US" dirty="0" smtClean="0"/>
          </a:p>
          <a:p>
            <a:r>
              <a:rPr lang="en-US" dirty="0" smtClean="0"/>
              <a:t>You should always estimate the last digit and </a:t>
            </a:r>
            <a:r>
              <a:rPr lang="en-US" u="sng" dirty="0" smtClean="0"/>
              <a:t>always</a:t>
            </a:r>
            <a:r>
              <a:rPr lang="en-US" dirty="0" smtClean="0"/>
              <a:t> write it.  </a:t>
            </a:r>
            <a:r>
              <a:rPr lang="en-US" u="sng" dirty="0" smtClean="0"/>
              <a:t>Never</a:t>
            </a:r>
            <a:r>
              <a:rPr lang="en-US" dirty="0" smtClean="0"/>
              <a:t> leave it off, even if it is zero.</a:t>
            </a:r>
          </a:p>
          <a:p>
            <a:endParaRPr lang="en-US" dirty="0" smtClean="0"/>
          </a:p>
          <a:p>
            <a:r>
              <a:rPr lang="en-US" dirty="0" smtClean="0"/>
              <a:t>The number of digits including the estimated one are your “significant digits” that we will talk about next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Precisely: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3000"/>
            <a:ext cx="7772400" cy="106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markings = 1 mL</a:t>
            </a:r>
          </a:p>
          <a:p>
            <a:pPr marL="0" indent="0">
              <a:buNone/>
            </a:pPr>
            <a:r>
              <a:rPr lang="en-US" dirty="0" smtClean="0"/>
              <a:t>precision = 0.1 mL</a:t>
            </a:r>
            <a:endParaRPr lang="en-US" dirty="0"/>
          </a:p>
        </p:txBody>
      </p:sp>
      <p:pic>
        <p:nvPicPr>
          <p:cNvPr id="4" name="irc_mi" descr="https://encrypted-tbn2.gstatic.com/images?q=tbn:ANd9GcTzhiZRFR3zVFPzo70wDyWYeKS8fQCjZ_zgzl8uwX5b5gpR64T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517966"/>
            <a:ext cx="3219450" cy="34350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14900" y="1161167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36.</a:t>
            </a:r>
            <a:r>
              <a:rPr lang="en-US" sz="7200" dirty="0" smtClean="0">
                <a:solidFill>
                  <a:schemeClr val="accent4"/>
                </a:solidFill>
              </a:rPr>
              <a:t>4 </a:t>
            </a:r>
            <a:r>
              <a:rPr lang="en-US" sz="7200" dirty="0" smtClean="0">
                <a:solidFill>
                  <a:srgbClr val="FF0000"/>
                </a:solidFill>
              </a:rPr>
              <a:t>mL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91000" y="2057400"/>
            <a:ext cx="4953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100" b="1" u="sng" dirty="0" smtClean="0"/>
              <a:t>RULE:</a:t>
            </a:r>
            <a:r>
              <a:rPr lang="en-US" b="1" dirty="0" smtClean="0"/>
              <a:t>  </a:t>
            </a:r>
            <a:r>
              <a:rPr lang="en-US" dirty="0" smtClean="0"/>
              <a:t>All markings shown + 1 estimated digit is the precision of the equipment. </a:t>
            </a:r>
          </a:p>
          <a:p>
            <a:endParaRPr lang="en-US" dirty="0" smtClean="0"/>
          </a:p>
          <a:p>
            <a:r>
              <a:rPr lang="en-US" dirty="0" smtClean="0"/>
              <a:t>You should always estimate the last digit and </a:t>
            </a:r>
            <a:r>
              <a:rPr lang="en-US" u="sng" dirty="0" smtClean="0"/>
              <a:t>always</a:t>
            </a:r>
            <a:r>
              <a:rPr lang="en-US" dirty="0" smtClean="0"/>
              <a:t> write it.  </a:t>
            </a:r>
            <a:r>
              <a:rPr lang="en-US" u="sng" dirty="0" smtClean="0"/>
              <a:t>Never</a:t>
            </a:r>
            <a:r>
              <a:rPr lang="en-US" dirty="0" smtClean="0"/>
              <a:t> leave it off, even if it is zero.</a:t>
            </a:r>
          </a:p>
          <a:p>
            <a:endParaRPr lang="en-US" dirty="0" smtClean="0"/>
          </a:p>
          <a:p>
            <a:r>
              <a:rPr lang="en-US" dirty="0" smtClean="0"/>
              <a:t>The number of digits including the estimated one are your “significant digits” that we will talk about next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austincc.edu/biocr/1406/labm/ex1/images/significan_digits_test.gif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3152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Precisely: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Markings = 0.1 cm</a:t>
            </a:r>
          </a:p>
          <a:p>
            <a:pPr marL="0" indent="0">
              <a:buNone/>
            </a:pPr>
            <a:r>
              <a:rPr lang="en-US" dirty="0" smtClean="0"/>
              <a:t>Precision = 0.01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austincc.edu/biocr/1406/labm/ex1/images/significan_digits_test.gif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3152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Precisely: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Markings = 0.1 cm</a:t>
            </a:r>
          </a:p>
          <a:p>
            <a:pPr marL="0" indent="0">
              <a:buNone/>
            </a:pPr>
            <a:r>
              <a:rPr lang="en-US" dirty="0" smtClean="0"/>
              <a:t>Precision = 0.01 cm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11.6</a:t>
            </a:r>
            <a:r>
              <a:rPr lang="en-US" sz="6600" dirty="0" smtClean="0">
                <a:solidFill>
                  <a:schemeClr val="accent4"/>
                </a:solidFill>
              </a:rPr>
              <a:t>5</a:t>
            </a:r>
            <a:r>
              <a:rPr lang="en-US" sz="6600" dirty="0" smtClean="0">
                <a:solidFill>
                  <a:srgbClr val="FF0000"/>
                </a:solidFill>
              </a:rPr>
              <a:t> cm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381000"/>
            <a:ext cx="3133578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56413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</a:rPr>
              <a:t>Round the number to the nearest hundred.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18746" y="3962400"/>
            <a:ext cx="3133578" cy="110124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B13F9A"/>
              </a:buClr>
            </a:pPr>
            <a:r>
              <a:rPr lang="en-US" sz="8800" dirty="0" smtClean="0"/>
              <a:t>56400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515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381000"/>
            <a:ext cx="3133578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56.53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</a:rPr>
              <a:t>Round the number to the nearest whole number.</a:t>
            </a:r>
            <a:endParaRPr 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9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381000"/>
            <a:ext cx="3133578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56.53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</a:rPr>
              <a:t>Round the number to the nearest whole number.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18746" y="3962400"/>
            <a:ext cx="3133578" cy="110124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B13F9A"/>
              </a:buClr>
            </a:pPr>
            <a:r>
              <a:rPr lang="en-US" sz="8800" dirty="0" smtClean="0"/>
              <a:t>57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757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0489" y="381000"/>
            <a:ext cx="3987089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46.352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</a:rPr>
              <a:t>Round the number to the nearest hundredth.</a:t>
            </a:r>
            <a:endParaRPr lang="en-US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0489" y="381000"/>
            <a:ext cx="3987089" cy="1101248"/>
          </a:xfrm>
        </p:spPr>
        <p:txBody>
          <a:bodyPr>
            <a:noAutofit/>
          </a:bodyPr>
          <a:lstStyle/>
          <a:p>
            <a:r>
              <a:rPr lang="en-US" sz="8800" dirty="0" smtClean="0"/>
              <a:t>46.352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9" y="17526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</a:rPr>
              <a:t>Round the number to the nearest hundredth.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18746" y="4341297"/>
            <a:ext cx="3133578" cy="110124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B13F9A"/>
              </a:buClr>
            </a:pPr>
            <a:r>
              <a:rPr lang="en-US" sz="8800" dirty="0" smtClean="0"/>
              <a:t>46.35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371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Accuracy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1" charset="-128"/>
              </a:rPr>
              <a:t>M</a:t>
            </a:r>
            <a:r>
              <a:rPr lang="en-US" b="1" dirty="0" smtClean="0">
                <a:ea typeface="ＭＳ Ｐゴシック" pitchFamily="-111" charset="-128"/>
                <a:cs typeface="Times New Roman" pitchFamily="-111" charset="0"/>
              </a:rPr>
              <a:t>easurement of how close a measurement comes to the </a:t>
            </a:r>
            <a:r>
              <a:rPr lang="en-US" b="1" u="sng" dirty="0" smtClean="0">
                <a:ea typeface="ＭＳ Ｐゴシック" pitchFamily="-111" charset="-128"/>
                <a:cs typeface="Times New Roman" pitchFamily="-111" charset="0"/>
              </a:rPr>
              <a:t>actual or true value </a:t>
            </a:r>
          </a:p>
          <a:p>
            <a:pPr marL="0" indent="0" eaLnBrk="1" hangingPunct="1">
              <a:buNone/>
            </a:pPr>
            <a:endParaRPr lang="en-US" b="1" u="sng" dirty="0" smtClean="0">
              <a:ea typeface="ＭＳ Ｐゴシック" pitchFamily="-111" charset="-128"/>
              <a:cs typeface="Times New Roman" pitchFamily="-111" charset="0"/>
            </a:endParaRPr>
          </a:p>
          <a:p>
            <a:pPr eaLnBrk="1" hangingPunct="1"/>
            <a:r>
              <a:rPr lang="en-US" b="1" dirty="0" smtClean="0">
                <a:ea typeface="ＭＳ Ｐゴシック" pitchFamily="-111" charset="-128"/>
                <a:cs typeface="Times New Roman" pitchFamily="-111" charset="0"/>
              </a:rPr>
              <a:t>Think of accuracy like hitting the </a:t>
            </a:r>
            <a:r>
              <a:rPr lang="en-US" b="1" dirty="0" err="1" smtClean="0">
                <a:ea typeface="ＭＳ Ｐゴシック" pitchFamily="-111" charset="-128"/>
                <a:cs typeface="Times New Roman" pitchFamily="-111" charset="0"/>
              </a:rPr>
              <a:t>bullseye</a:t>
            </a:r>
            <a:r>
              <a:rPr lang="en-US" b="1" dirty="0">
                <a:ea typeface="ＭＳ Ｐゴシック" pitchFamily="-111" charset="-128"/>
                <a:cs typeface="Times New Roman" pitchFamily="-111" charset="0"/>
              </a:rPr>
              <a:t> </a:t>
            </a:r>
            <a:r>
              <a:rPr lang="en-US" b="1" dirty="0" smtClean="0">
                <a:ea typeface="ＭＳ Ｐゴシック" pitchFamily="-111" charset="-128"/>
                <a:cs typeface="Times New Roman" pitchFamily="-111" charset="0"/>
              </a:rPr>
              <a:t>on a target. </a:t>
            </a:r>
            <a:endParaRPr lang="en-US" b="1" dirty="0" smtClean="0">
              <a:ea typeface="ＭＳ Ｐゴシック" pitchFamily="-111" charset="-128"/>
            </a:endParaRPr>
          </a:p>
          <a:p>
            <a:pPr eaLnBrk="1" hangingPunct="1">
              <a:buFont typeface="Wingdings" pitchFamily="-111" charset="2"/>
              <a:buNone/>
            </a:pPr>
            <a:endParaRPr lang="en-US" dirty="0" smtClean="0">
              <a:ea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</a:endParaRPr>
          </a:p>
        </p:txBody>
      </p:sp>
      <p:pic>
        <p:nvPicPr>
          <p:cNvPr id="1026" name="Picture 2" descr="C:\Users\Owner\AppData\Local\Microsoft\Windows\Temporary Internet Files\Content.IE5\P4ENS96Z\MC9003825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1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Precision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Times New Roman" pitchFamily="-111" charset="0"/>
              </a:rPr>
              <a:t>Can you reproduce the data</a:t>
            </a:r>
            <a:r>
              <a:rPr lang="en-US" dirty="0" smtClean="0">
                <a:ea typeface="ＭＳ Ｐゴシック" pitchFamily="-111" charset="-128"/>
              </a:rPr>
              <a:t> 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</a:rPr>
              <a:t>Need more than one measurement</a:t>
            </a:r>
            <a:endParaRPr lang="en-US" dirty="0">
              <a:ea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</a:rPr>
              <a:t>Think of this like hitting the same area of a target more than once.</a:t>
            </a:r>
          </a:p>
        </p:txBody>
      </p:sp>
      <p:pic>
        <p:nvPicPr>
          <p:cNvPr id="2051" name="Picture 3" descr="C:\Users\Owner\AppData\Local\Microsoft\Windows\Temporary Internet Files\Content.IE5\6EUE5NFT\MC900371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15643"/>
            <a:ext cx="2190598" cy="204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546</Words>
  <Application>Microsoft Office PowerPoint</Application>
  <PresentationFormat>On-screen Show (4:3)</PresentationFormat>
  <Paragraphs>119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Office Theme</vt:lpstr>
      <vt:lpstr>Opulent</vt:lpstr>
      <vt:lpstr>Place value and rounding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Accuracy</vt:lpstr>
      <vt:lpstr>Precision</vt:lpstr>
      <vt:lpstr>PowerPoint Presentation</vt:lpstr>
      <vt:lpstr>Accuracy and Precision</vt:lpstr>
      <vt:lpstr>Accuracy and Precision</vt:lpstr>
      <vt:lpstr>Accuracy and Precision</vt:lpstr>
      <vt:lpstr>Accuracy and Precision</vt:lpstr>
      <vt:lpstr>Precision of Lab Equipment </vt:lpstr>
      <vt:lpstr>Precision of Lab Equipment</vt:lpstr>
      <vt:lpstr>Precision of Lab Equipment</vt:lpstr>
      <vt:lpstr>a)</vt:lpstr>
      <vt:lpstr>b)</vt:lpstr>
      <vt:lpstr>c)</vt:lpstr>
      <vt:lpstr>d)</vt:lpstr>
      <vt:lpstr>Measuring Precisely:</vt:lpstr>
      <vt:lpstr>Measuring Precisely:</vt:lpstr>
      <vt:lpstr>Measuring Precisely:</vt:lpstr>
      <vt:lpstr>Measuring Precisely: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George W. Franz</cp:lastModifiedBy>
  <cp:revision>35</cp:revision>
  <dcterms:created xsi:type="dcterms:W3CDTF">2014-09-07T13:15:38Z</dcterms:created>
  <dcterms:modified xsi:type="dcterms:W3CDTF">2017-08-24T23:59:59Z</dcterms:modified>
</cp:coreProperties>
</file>